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Open Sans" panose="020B0606030504020204" pitchFamily="3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686" y="3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mmr102/AWS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68697" y="3086100"/>
            <a:ext cx="15550605" cy="171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57"/>
              </a:lnSpc>
              <a:spcBef>
                <a:spcPct val="0"/>
              </a:spcBef>
            </a:pPr>
            <a:r>
              <a:rPr lang="en-US" sz="9540" b="1" dirty="0">
                <a:solidFill>
                  <a:srgbClr val="D3DDEF"/>
                </a:solidFill>
                <a:latin typeface="Poppins Bold"/>
                <a:ea typeface="Poppins Bold"/>
                <a:cs typeface="Poppins Bold"/>
                <a:sym typeface="Poppins Bold"/>
              </a:rPr>
              <a:t>AWS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0738" y="1204972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502586" y="1131592"/>
            <a:ext cx="17328214" cy="87363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988184" y="44450"/>
            <a:ext cx="529619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57274" y="1028700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90478" y="44450"/>
            <a:ext cx="881331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ISSUE , HOW WE FIX IT 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0949" y="1656490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3336" y="1616690"/>
            <a:ext cx="831380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EC2 INSTANCE CONNECT FAILED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825" y="2953365"/>
            <a:ext cx="17102880" cy="641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 couldn’t connect to the EC2 instance using EC2 Instance Connect in the AWS Console.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Cause: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EC2 instance was launched in a public subnet but without a public IPv4 address or proper routing to an internet gateway.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Solution: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stopped the instance, assigned a public IP, and ensured the subnet was associated with a route table that had a route like 0.0.0.0/0 → Internet Gateway. We also allowed SSH access (port 22) in the security group.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57274" y="1028700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90478" y="44450"/>
            <a:ext cx="881331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ISSUE , HOW WE FIX IT 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50949" y="1656490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83336" y="1616690"/>
            <a:ext cx="8313802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PIP3 NOT FOUND ON EC2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825" y="2681322"/>
            <a:ext cx="17102880" cy="694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Problem: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After launching the EC2 instance and attempting to install dependencies, the command pip3 was not recognized.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Cause: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base Amazon Linux 2 AMI did not have pip3 installed by default.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Solution: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manually installed pip by running: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bash Script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sudo yum install python3 -y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sudo python3 -m ensurepip --upgrade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41020">
            <a:off x="-3087893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20738" y="1028700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15583" y="44450"/>
            <a:ext cx="5853401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ADDITIONS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9825" y="1822263"/>
            <a:ext cx="677751" cy="6777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9825" y="3183849"/>
            <a:ext cx="677751" cy="677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46042" y="1707963"/>
            <a:ext cx="9783958" cy="68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1">
              <a:lnSpc>
                <a:spcPts val="5599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</a:t>
            </a:r>
            <a:r>
              <a:rPr lang="en-US" sz="399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Cloudwatch</a:t>
            </a:r>
            <a:endParaRPr lang="en-US" sz="39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4615" y="4470350"/>
            <a:ext cx="13767138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Apply HTML/CSS styling to improve the UI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6717" y="3069549"/>
            <a:ext cx="13552536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5599"/>
              </a:lnSpc>
              <a:spcBef>
                <a:spcPct val="0"/>
              </a:spcBef>
            </a:pPr>
            <a:r>
              <a:rPr lang="ar-EG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rtl/>
              </a:rPr>
              <a:t> </a:t>
            </a:r>
            <a:r>
              <a:rPr lang="en-US" sz="3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Display a list of uploaded files in the web app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89825" y="4547400"/>
            <a:ext cx="677751" cy="6777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06808" y="5824571"/>
            <a:ext cx="16535815" cy="373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IMPLEMENTED ZERO TRUST PRINCIPLES 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by applying Least Privilege in EC2 IAM roles and S3 policies: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endParaRPr lang="en-US" sz="35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 IAM role assumptions with limited scope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 Tight security group rules (only required ports)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 S3 bucket access policies allowing access from EC2 only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89825" y="5882375"/>
            <a:ext cx="677751" cy="6777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7989796" y="383254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2"/>
                </a:lnTo>
                <a:lnTo>
                  <a:pt x="0" y="9550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769752" y="-3559399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68168" y="3771260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68168" y="2188546"/>
            <a:ext cx="6269573" cy="139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4"/>
              </a:lnSpc>
              <a:spcBef>
                <a:spcPct val="0"/>
              </a:spcBef>
            </a:pPr>
            <a:r>
              <a:rPr lang="en-US" sz="77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68168" y="4677776"/>
            <a:ext cx="11021463" cy="192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&amp; AUTOMATION DEPLOYMENT TERAFFORM</a:t>
            </a:r>
          </a:p>
          <a:p>
            <a:pPr algn="l">
              <a:lnSpc>
                <a:spcPts val="5040"/>
              </a:lnSpc>
            </a:pPr>
            <a:r>
              <a:rPr lang="en-US" sz="36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 tooltip="https://github.com/ammr102/AWS.git"/>
              </a:rPr>
              <a:t>OUR REPO IN GITHUB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u="sng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  <a:hlinkClick r:id="rId4" tooltip="https://github.com/ammr102/AWS.gi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443658" y="5370633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75696" y="1956278"/>
            <a:ext cx="5938801" cy="593877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30472" y="2174111"/>
            <a:ext cx="2415938" cy="47625"/>
            <a:chOff x="0" y="0"/>
            <a:chExt cx="636296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90070" y="1087599"/>
            <a:ext cx="10020727" cy="86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TITLE &amp; 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17001" y="2764369"/>
            <a:ext cx="10020727" cy="675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Title: File Upload &amp; Download Web App on AWS</a:t>
            </a:r>
          </a:p>
          <a:p>
            <a:pPr algn="l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Goal: Build a cloud-based file sharing application using AWS EC2 and S3.</a:t>
            </a:r>
          </a:p>
          <a:p>
            <a:pPr algn="l">
              <a:lnSpc>
                <a:spcPts val="4520"/>
              </a:lnSpc>
            </a:pPr>
            <a:endParaRPr lang="en-US" sz="322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520"/>
              </a:lnSpc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AWS Services Used</a:t>
            </a:r>
          </a:p>
          <a:p>
            <a:pPr marL="697172" lvl="1" indent="-348586" algn="l">
              <a:lnSpc>
                <a:spcPts val="4520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Amazon EC2: Host the Flask web server.</a:t>
            </a:r>
          </a:p>
          <a:p>
            <a:pPr marL="697172" lvl="1" indent="-348586" algn="l">
              <a:lnSpc>
                <a:spcPts val="4520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Amazon S3: Store uploaded files.</a:t>
            </a:r>
          </a:p>
          <a:p>
            <a:pPr marL="697172" lvl="1" indent="-348586" algn="l">
              <a:lnSpc>
                <a:spcPts val="4520"/>
              </a:lnSpc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IAM Role: Grant EC2 access to S3.</a:t>
            </a:r>
          </a:p>
          <a:p>
            <a:pPr marL="697172" lvl="1" indent="-348586" algn="l">
              <a:lnSpc>
                <a:spcPts val="4520"/>
              </a:lnSpc>
              <a:spcBef>
                <a:spcPct val="0"/>
              </a:spcBef>
              <a:buFont typeface="Arial"/>
              <a:buChar char="•"/>
            </a:pPr>
            <a:r>
              <a:rPr lang="en-US" sz="32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VPC + Security Group: Secure network boundaries.</a:t>
            </a:r>
          </a:p>
          <a:p>
            <a:pPr algn="l">
              <a:lnSpc>
                <a:spcPts val="4520"/>
              </a:lnSpc>
              <a:spcBef>
                <a:spcPct val="0"/>
              </a:spcBef>
            </a:pPr>
            <a:endParaRPr lang="en-US" sz="322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Freeform 13"/>
          <p:cNvSpPr/>
          <p:nvPr/>
        </p:nvSpPr>
        <p:spPr>
          <a:xfrm rot="7941020">
            <a:off x="-3526188" y="-6405116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20738" y="1028700"/>
            <a:ext cx="2415938" cy="47625"/>
            <a:chOff x="0" y="0"/>
            <a:chExt cx="636296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10782" y="1247775"/>
            <a:ext cx="14666436" cy="8291367"/>
          </a:xfrm>
          <a:custGeom>
            <a:avLst/>
            <a:gdLst/>
            <a:ahLst/>
            <a:cxnLst/>
            <a:rect l="l" t="t" r="r" b="b"/>
            <a:pathLst>
              <a:path w="14666436" h="8291367">
                <a:moveTo>
                  <a:pt x="0" y="0"/>
                </a:moveTo>
                <a:lnTo>
                  <a:pt x="14666436" y="0"/>
                </a:lnTo>
                <a:lnTo>
                  <a:pt x="14666436" y="8291367"/>
                </a:lnTo>
                <a:lnTo>
                  <a:pt x="0" y="829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70" b="-28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25098" y="129272"/>
            <a:ext cx="9237804" cy="727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DIAGRAM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8237401" y="5396415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3732445" y="-563908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975600" y="8317609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517922" y="1028700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529253" y="1568481"/>
            <a:ext cx="4499418" cy="6749128"/>
          </a:xfrm>
          <a:custGeom>
            <a:avLst/>
            <a:gdLst/>
            <a:ahLst/>
            <a:cxnLst/>
            <a:rect l="l" t="t" r="r" b="b"/>
            <a:pathLst>
              <a:path w="4499418" h="6749128">
                <a:moveTo>
                  <a:pt x="0" y="0"/>
                </a:moveTo>
                <a:lnTo>
                  <a:pt x="4499419" y="0"/>
                </a:lnTo>
                <a:lnTo>
                  <a:pt x="4499419" y="6749128"/>
                </a:lnTo>
                <a:lnTo>
                  <a:pt x="0" y="674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390778" y="209550"/>
            <a:ext cx="667022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4744" y="285750"/>
            <a:ext cx="12794366" cy="10032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User Access: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Users access the app via a web browser, sending requests to a backend hosted on an EC2 instance.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Web App (EC2):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Deployed in a public subnet within a VPC (eu-west-3), secured by a Security Group allowing HTTP and SSH only.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File Storage (S3):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Files are uploaded/downloaded to/from an S3 bucket via boto3. The bucket is encrypted and public access is blocked.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IAM &amp; Permissions: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 IAM Role attached to EC2 provides secure, temporary access to S3 with least-privilege policies.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Monitoring &amp; Cost: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CloudWatch monitors CPU, network, and volume activity. AWS Budgets helps avoid unexpected charges.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Infrastructure &amp; Git:</a:t>
            </a:r>
          </a:p>
          <a:p>
            <a:pPr algn="just">
              <a:lnSpc>
                <a:spcPts val="2989"/>
              </a:lnSpc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App infrastructure is entirely on AWS (Paris region) with code managed via GitHub.</a:t>
            </a:r>
          </a:p>
          <a:p>
            <a:pPr algn="just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989"/>
              </a:lnSpc>
            </a:pPr>
            <a:r>
              <a:rPr lang="en-US" sz="21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🔹 Roles:</a:t>
            </a:r>
          </a:p>
          <a:p>
            <a:pPr marL="460981" lvl="1" indent="-230491" algn="just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Users: Upload/download files</a:t>
            </a:r>
          </a:p>
          <a:p>
            <a:pPr marL="460981" lvl="1" indent="-230491" algn="just">
              <a:lnSpc>
                <a:spcPts val="2989"/>
              </a:lnSpc>
              <a:buFont typeface="Arial"/>
              <a:buChar char="•"/>
            </a:pPr>
            <a:r>
              <a:rPr lang="en-US" sz="213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Developers: Manage AWS resources and deployments</a:t>
            </a:r>
          </a:p>
          <a:p>
            <a:pPr algn="just" rtl="1">
              <a:lnSpc>
                <a:spcPts val="2989"/>
              </a:lnSpc>
            </a:pPr>
            <a:endParaRPr lang="en-US" sz="213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9556731" y="554444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413116" y="-561006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4028" y="981075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949" y="244475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52198" y="1322622"/>
            <a:ext cx="16230600" cy="6675282"/>
          </a:xfrm>
          <a:custGeom>
            <a:avLst/>
            <a:gdLst/>
            <a:ahLst/>
            <a:cxnLst/>
            <a:rect l="l" t="t" r="r" b="b"/>
            <a:pathLst>
              <a:path w="16230600" h="6675282">
                <a:moveTo>
                  <a:pt x="0" y="0"/>
                </a:moveTo>
                <a:lnTo>
                  <a:pt x="16230600" y="0"/>
                </a:lnTo>
                <a:lnTo>
                  <a:pt x="16230600" y="6675282"/>
                </a:lnTo>
                <a:lnTo>
                  <a:pt x="0" y="667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63" b="-16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1019" y="103076"/>
            <a:ext cx="1179808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SERVICES: IAM POLICIES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753" y="8215627"/>
            <a:ext cx="17598175" cy="140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731"/>
              </a:lnSpc>
            </a:pPr>
            <a:r>
              <a:rPr lang="en-US" sz="26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IAM role attached to EC2 provides secure, temporary access to S3 without storing access keys</a:t>
            </a:r>
          </a:p>
          <a:p>
            <a:pPr algn="l" rtl="1">
              <a:lnSpc>
                <a:spcPts val="3731"/>
              </a:lnSpc>
              <a:spcBef>
                <a:spcPct val="0"/>
              </a:spcBef>
            </a:pPr>
            <a:r>
              <a:rPr lang="ar-EG" sz="26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rtl/>
              </a:rPr>
              <a:t> </a:t>
            </a:r>
            <a:r>
              <a:rPr lang="en-US" sz="26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Permissions are defined using IAM policies (e.g., AmazonS3FullAccess), enabling the instance to upload, download, or list files from the S3 bucket — securely and at scale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9556731" y="554444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413116" y="-561006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4028" y="981075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949" y="244475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4685" y="1224655"/>
            <a:ext cx="15838629" cy="6701045"/>
          </a:xfrm>
          <a:custGeom>
            <a:avLst/>
            <a:gdLst/>
            <a:ahLst/>
            <a:cxnLst/>
            <a:rect l="l" t="t" r="r" b="b"/>
            <a:pathLst>
              <a:path w="15838629" h="6701045">
                <a:moveTo>
                  <a:pt x="0" y="0"/>
                </a:moveTo>
                <a:lnTo>
                  <a:pt x="15838630" y="0"/>
                </a:lnTo>
                <a:lnTo>
                  <a:pt x="15838630" y="6701045"/>
                </a:lnTo>
                <a:lnTo>
                  <a:pt x="0" y="6701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803" b="-232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1019" y="103076"/>
            <a:ext cx="1179808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SERVICES: VPC &amp; SUBNET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049525"/>
            <a:ext cx="17654406" cy="224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569"/>
              </a:lnSpc>
            </a:pPr>
            <a:r>
              <a:rPr lang="ar-EG" sz="25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rtl/>
              </a:rPr>
              <a:t> :"</a:t>
            </a:r>
            <a:r>
              <a:rPr lang="en-US" sz="25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Project-VPC" is configured with</a:t>
            </a:r>
          </a:p>
          <a:p>
            <a:pPr algn="l" rtl="1">
              <a:lnSpc>
                <a:spcPts val="3569"/>
              </a:lnSpc>
            </a:pPr>
            <a:r>
              <a:rPr lang="en-US" sz="25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public subnet in eu-west-3a</a:t>
            </a:r>
          </a:p>
          <a:p>
            <a:pPr algn="l" rtl="1">
              <a:lnSpc>
                <a:spcPts val="3569"/>
              </a:lnSpc>
            </a:pPr>
            <a:r>
              <a:rPr lang="en-US" sz="25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Internet Gateway and Route Table for external access</a:t>
            </a:r>
          </a:p>
          <a:p>
            <a:pPr algn="l" rtl="1">
              <a:lnSpc>
                <a:spcPts val="3569"/>
              </a:lnSpc>
            </a:pPr>
            <a:r>
              <a:rPr lang="en-US" sz="25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 Groups allowing only HTTP (80) and SSH (22)</a:t>
            </a:r>
          </a:p>
          <a:p>
            <a:pPr algn="l" rtl="1">
              <a:lnSpc>
                <a:spcPts val="3569"/>
              </a:lnSpc>
            </a:pPr>
            <a:endParaRPr lang="en-US" sz="254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9556731" y="554444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413116" y="-5429590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47578" y="980225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949" y="244475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801609" y="1085850"/>
            <a:ext cx="16684782" cy="7473866"/>
          </a:xfrm>
          <a:custGeom>
            <a:avLst/>
            <a:gdLst/>
            <a:ahLst/>
            <a:cxnLst/>
            <a:rect l="l" t="t" r="r" b="b"/>
            <a:pathLst>
              <a:path w="16684782" h="7473866">
                <a:moveTo>
                  <a:pt x="0" y="0"/>
                </a:moveTo>
                <a:lnTo>
                  <a:pt x="16684782" y="0"/>
                </a:lnTo>
                <a:lnTo>
                  <a:pt x="16684782" y="7473866"/>
                </a:lnTo>
                <a:lnTo>
                  <a:pt x="0" y="7473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31" b="-38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1019" y="103076"/>
            <a:ext cx="1179808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SERVICES: EC2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681" y="8645441"/>
            <a:ext cx="17704319" cy="146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871"/>
              </a:lnSpc>
            </a:pPr>
            <a:r>
              <a:rPr lang="en-US" sz="27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EC2 instance is deployed in eu-west-3 (Paris), with type t2.micro and public IP 13.38.103.101</a:t>
            </a:r>
          </a:p>
          <a:p>
            <a:pPr algn="l" rtl="1">
              <a:lnSpc>
                <a:spcPts val="3871"/>
              </a:lnSpc>
              <a:spcBef>
                <a:spcPct val="0"/>
              </a:spcBef>
            </a:pPr>
            <a:r>
              <a:rPr lang="ar-EG" sz="27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rtl/>
              </a:rPr>
              <a:t> </a:t>
            </a:r>
            <a:r>
              <a:rPr lang="en-US" sz="276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resides in a public subnet and is attached to the IAM role EC2-S3-Access to securely access Amazon S3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9556731" y="554444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413116" y="-561006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4028" y="981075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949" y="244475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41019" y="1233212"/>
            <a:ext cx="16018281" cy="7058615"/>
          </a:xfrm>
          <a:custGeom>
            <a:avLst/>
            <a:gdLst/>
            <a:ahLst/>
            <a:cxnLst/>
            <a:rect l="l" t="t" r="r" b="b"/>
            <a:pathLst>
              <a:path w="16018281" h="7058615">
                <a:moveTo>
                  <a:pt x="0" y="0"/>
                </a:moveTo>
                <a:lnTo>
                  <a:pt x="16018281" y="0"/>
                </a:lnTo>
                <a:lnTo>
                  <a:pt x="16018281" y="7058615"/>
                </a:lnTo>
                <a:lnTo>
                  <a:pt x="0" y="705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76" b="-4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1019" y="103076"/>
            <a:ext cx="1179808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SERVICES: S3 BUCKET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6058" y="8539477"/>
            <a:ext cx="17568870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S3 bucket "files-bucket-project" contains 5 files (PDFs, TXT) with metadata like size and date</a:t>
            </a:r>
          </a:p>
          <a:p>
            <a:pPr algn="l" rtl="1">
              <a:lnSpc>
                <a:spcPts val="3639"/>
              </a:lnSpc>
              <a:spcBef>
                <a:spcPct val="0"/>
              </a:spcBef>
            </a:pPr>
            <a:r>
              <a:rPr lang="ar-EG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rtl/>
              </a:rPr>
              <a:t> 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can upload, download, delete files, and manage permissions and properties via the AWS S3 console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7666">
            <a:off x="9556731" y="5544442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0" y="0"/>
                </a:lnTo>
                <a:lnTo>
                  <a:pt x="11751190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941020">
            <a:off x="-2413116" y="-5610064"/>
            <a:ext cx="11751190" cy="9550513"/>
          </a:xfrm>
          <a:custGeom>
            <a:avLst/>
            <a:gdLst/>
            <a:ahLst/>
            <a:cxnLst/>
            <a:rect l="l" t="t" r="r" b="b"/>
            <a:pathLst>
              <a:path w="11751190" h="9550513">
                <a:moveTo>
                  <a:pt x="0" y="0"/>
                </a:moveTo>
                <a:lnTo>
                  <a:pt x="11751191" y="0"/>
                </a:lnTo>
                <a:lnTo>
                  <a:pt x="11751191" y="9550513"/>
                </a:lnTo>
                <a:lnTo>
                  <a:pt x="0" y="9550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181857" y="8291827"/>
            <a:ext cx="106143" cy="966473"/>
            <a:chOff x="0" y="0"/>
            <a:chExt cx="626900" cy="57081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6900" cy="5708159"/>
            </a:xfrm>
            <a:custGeom>
              <a:avLst/>
              <a:gdLst/>
              <a:ahLst/>
              <a:cxnLst/>
              <a:rect l="l" t="t" r="r" b="b"/>
              <a:pathLst>
                <a:path w="626900" h="5708159">
                  <a:moveTo>
                    <a:pt x="0" y="0"/>
                  </a:moveTo>
                  <a:lnTo>
                    <a:pt x="626900" y="0"/>
                  </a:lnTo>
                  <a:lnTo>
                    <a:pt x="626900" y="5708159"/>
                  </a:lnTo>
                  <a:lnTo>
                    <a:pt x="0" y="5708159"/>
                  </a:ln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626900" cy="5755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14028" y="981075"/>
            <a:ext cx="2415938" cy="47625"/>
            <a:chOff x="0" y="0"/>
            <a:chExt cx="636296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6296" cy="12543"/>
            </a:xfrm>
            <a:custGeom>
              <a:avLst/>
              <a:gdLst/>
              <a:ahLst/>
              <a:cxnLst/>
              <a:rect l="l" t="t" r="r" b="b"/>
              <a:pathLst>
                <a:path w="636296" h="12543">
                  <a:moveTo>
                    <a:pt x="6272" y="0"/>
                  </a:moveTo>
                  <a:lnTo>
                    <a:pt x="630025" y="0"/>
                  </a:lnTo>
                  <a:cubicBezTo>
                    <a:pt x="631688" y="0"/>
                    <a:pt x="633283" y="661"/>
                    <a:pt x="634460" y="1837"/>
                  </a:cubicBezTo>
                  <a:cubicBezTo>
                    <a:pt x="635636" y="3013"/>
                    <a:pt x="636296" y="4608"/>
                    <a:pt x="636296" y="6272"/>
                  </a:cubicBezTo>
                  <a:lnTo>
                    <a:pt x="636296" y="6272"/>
                  </a:lnTo>
                  <a:cubicBezTo>
                    <a:pt x="636296" y="7935"/>
                    <a:pt x="635636" y="9530"/>
                    <a:pt x="634460" y="10706"/>
                  </a:cubicBezTo>
                  <a:cubicBezTo>
                    <a:pt x="633283" y="11882"/>
                    <a:pt x="631688" y="12543"/>
                    <a:pt x="63002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636296" cy="60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0949" y="244475"/>
            <a:ext cx="677751" cy="677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DE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89825" y="1227774"/>
            <a:ext cx="16569475" cy="6775059"/>
          </a:xfrm>
          <a:custGeom>
            <a:avLst/>
            <a:gdLst/>
            <a:ahLst/>
            <a:cxnLst/>
            <a:rect l="l" t="t" r="r" b="b"/>
            <a:pathLst>
              <a:path w="16569475" h="6775059">
                <a:moveTo>
                  <a:pt x="0" y="0"/>
                </a:moveTo>
                <a:lnTo>
                  <a:pt x="16569475" y="0"/>
                </a:lnTo>
                <a:lnTo>
                  <a:pt x="16569475" y="6775059"/>
                </a:lnTo>
                <a:lnTo>
                  <a:pt x="0" y="6775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891" b="-234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41019" y="103076"/>
            <a:ext cx="11798085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AWS SERVICES: CLOUDWATCH</a:t>
            </a:r>
          </a:p>
          <a:p>
            <a:pPr algn="l">
              <a:lnSpc>
                <a:spcPts val="6300"/>
              </a:lnSpc>
              <a:spcBef>
                <a:spcPct val="0"/>
              </a:spcBef>
            </a:pPr>
            <a:endParaRPr lang="en-US" sz="45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18322" y="8136183"/>
            <a:ext cx="1736353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rtl="1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CloudWatch provides real-time metrics for the app</a:t>
            </a:r>
          </a:p>
          <a:p>
            <a:pPr algn="l" rtl="1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CPU usage peak: 8.62%</a:t>
            </a:r>
          </a:p>
          <a:p>
            <a:pPr algn="l" rtl="1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VolumeWriteOps spike: 103</a:t>
            </a:r>
          </a:p>
          <a:p>
            <a:pPr algn="l" rtl="1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Helps in performance monitoring and identifying infrastructure issue, Monitored via packets in/out</a:t>
            </a:r>
          </a:p>
          <a:p>
            <a:pPr algn="l" rtl="1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715</Words>
  <Application>Microsoft Office PowerPoint</Application>
  <PresentationFormat>Custom</PresentationFormat>
  <Paragraphs>89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</vt:lpstr>
      <vt:lpstr>Arial</vt:lpstr>
      <vt:lpstr>Poppins Bold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Presentation</dc:title>
  <cp:lastModifiedBy>عمرو مدحت فتحى ابراهيم عامر</cp:lastModifiedBy>
  <cp:revision>4</cp:revision>
  <dcterms:created xsi:type="dcterms:W3CDTF">2006-08-16T00:00:00Z</dcterms:created>
  <dcterms:modified xsi:type="dcterms:W3CDTF">2025-04-18T13:36:32Z</dcterms:modified>
  <dc:identifier>DAGk6vWuYZI</dc:identifier>
</cp:coreProperties>
</file>